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8.xml" ContentType="application/vnd.openxmlformats-officedocument.presentationml.slideLayout+xml"/>
  <Override PartName="/ppt/slideLayouts/slideLayout87.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Layouts/slideLayout85.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04" r:id="rId2"/>
    <p:sldMasterId id="2147483816" r:id="rId3"/>
    <p:sldMasterId id="2147483828" r:id="rId4"/>
    <p:sldMasterId id="2147483840" r:id="rId5"/>
    <p:sldMasterId id="2147483852" r:id="rId6"/>
    <p:sldMasterId id="2147483864" r:id="rId7"/>
    <p:sldMasterId id="2147483876" r:id="rId8"/>
  </p:sldMasterIdLst>
  <p:notesMasterIdLst>
    <p:notesMasterId r:id="rId18"/>
  </p:notesMasterIdLst>
  <p:sldIdLst>
    <p:sldId id="257" r:id="rId9"/>
    <p:sldId id="256" r:id="rId10"/>
    <p:sldId id="259" r:id="rId11"/>
    <p:sldId id="261" r:id="rId12"/>
    <p:sldId id="265" r:id="rId13"/>
    <p:sldId id="262" r:id="rId14"/>
    <p:sldId id="260" r:id="rId15"/>
    <p:sldId id="263" r:id="rId16"/>
    <p:sldId id="25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840821EB-B8A8-484F-B98D-16591CE949B5}">
          <p14:sldIdLst>
            <p14:sldId id="257"/>
            <p14:sldId id="256"/>
            <p14:sldId id="259"/>
            <p14:sldId id="260"/>
            <p14:sldId id="25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71" d="100"/>
          <a:sy n="71" d="100"/>
        </p:scale>
        <p:origin x="-32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A0D663-BE30-4BCB-94A6-FAFC457CF1C0}" type="datetimeFigureOut">
              <a:rPr lang="en-US" smtClean="0"/>
              <a:pPr/>
              <a:t>10/29/2011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C6E597-45E4-4CDE-8370-D0884453DD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3A63D1-6019-4B42-9C1F-D9BF6B2326F9}"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16226B4-F2A3-4002-9598-BC208AE6C049}"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3376775-249F-4A12-8020-6E8E6CA4FD8E}" type="datetimeFigureOut">
              <a:rPr lang="en-US" smtClean="0"/>
              <a:pPr/>
              <a:t>10/29/2011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16226B4-F2A3-4002-9598-BC208AE6C04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6226B4-F2A3-4002-9598-BC208AE6C04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6226B4-F2A3-4002-9598-BC208AE6C04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6226B4-F2A3-4002-9598-BC208AE6C04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3376775-249F-4A12-8020-6E8E6CA4FD8E}" type="datetimeFigureOut">
              <a:rPr lang="en-US" smtClean="0"/>
              <a:pPr/>
              <a:t>10/29/2011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6226B4-F2A3-4002-9598-BC208AE6C0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3376775-249F-4A12-8020-6E8E6CA4FD8E}" type="datetimeFigureOut">
              <a:rPr lang="en-US" smtClean="0"/>
              <a:pPr/>
              <a:t>10/29/2011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6226B4-F2A3-4002-9598-BC208AE6C04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3376775-249F-4A12-8020-6E8E6CA4FD8E}" type="datetimeFigureOut">
              <a:rPr lang="en-US" smtClean="0"/>
              <a:pPr/>
              <a:t>10/29/2011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16226B4-F2A3-4002-9598-BC208AE6C04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6226B4-F2A3-4002-9598-BC208AE6C0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16226B4-F2A3-4002-9598-BC208AE6C04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6226B4-F2A3-4002-9598-BC208AE6C04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6226B4-F2A3-4002-9598-BC208AE6C049}"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6226B4-F2A3-4002-9598-BC208AE6C04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16226B4-F2A3-4002-9598-BC208AE6C04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6226B4-F2A3-4002-9598-BC208AE6C04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226B4-F2A3-4002-9598-BC208AE6C04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16226B4-F2A3-4002-9598-BC208AE6C04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16226B4-F2A3-4002-9598-BC208AE6C049}"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16226B4-F2A3-4002-9598-BC208AE6C0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16226B4-F2A3-4002-9598-BC208AE6C0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16226B4-F2A3-4002-9598-BC208AE6C04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16226B4-F2A3-4002-9598-BC208AE6C04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16226B4-F2A3-4002-9598-BC208AE6C04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3376775-249F-4A12-8020-6E8E6CA4FD8E}" type="datetimeFigureOut">
              <a:rPr lang="en-US" smtClean="0"/>
              <a:pPr/>
              <a:t>10/29/2011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16226B4-F2A3-4002-9598-BC208AE6C049}"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716226B4-F2A3-4002-9598-BC208AE6C049}"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716226B4-F2A3-4002-9598-BC208AE6C049}"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73376775-249F-4A12-8020-6E8E6CA4FD8E}" type="datetimeFigureOut">
              <a:rPr lang="en-US" smtClean="0"/>
              <a:pPr/>
              <a:t>10/29/2011</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716226B4-F2A3-4002-9598-BC208AE6C0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226B4-F2A3-4002-9598-BC208AE6C049}"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73376775-249F-4A12-8020-6E8E6CA4FD8E}" type="datetimeFigureOut">
              <a:rPr lang="en-US" smtClean="0"/>
              <a:pPr/>
              <a:t>10/29/2011</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716226B4-F2A3-4002-9598-BC208AE6C049}"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716226B4-F2A3-4002-9598-BC208AE6C0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716226B4-F2A3-4002-9598-BC208AE6C0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16226B4-F2A3-4002-9598-BC208AE6C0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6226B4-F2A3-4002-9598-BC208AE6C049}"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16226B4-F2A3-4002-9598-BC208AE6C04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16" name="Slide Number Placeholder 15"/>
          <p:cNvSpPr>
            <a:spLocks noGrp="1"/>
          </p:cNvSpPr>
          <p:nvPr>
            <p:ph type="sldNum" sz="quarter" idx="11"/>
          </p:nvPr>
        </p:nvSpPr>
        <p:spPr/>
        <p:txBody>
          <a:bodyPr/>
          <a:lstStyle/>
          <a:p>
            <a:fld id="{716226B4-F2A3-4002-9598-BC208AE6C049}"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3376775-249F-4A12-8020-6E8E6CA4FD8E}" type="datetimeFigureOut">
              <a:rPr lang="en-US" smtClean="0"/>
              <a:pPr/>
              <a:t>10/29/2011</a:t>
            </a:fld>
            <a:endParaRPr lang="en-US"/>
          </a:p>
        </p:txBody>
      </p:sp>
      <p:sp>
        <p:nvSpPr>
          <p:cNvPr id="15" name="Slide Number Placeholder 14"/>
          <p:cNvSpPr>
            <a:spLocks noGrp="1"/>
          </p:cNvSpPr>
          <p:nvPr>
            <p:ph type="sldNum" sz="quarter" idx="15"/>
          </p:nvPr>
        </p:nvSpPr>
        <p:spPr/>
        <p:txBody>
          <a:bodyPr/>
          <a:lstStyle>
            <a:lvl1pPr algn="ctr">
              <a:defRPr/>
            </a:lvl1pPr>
          </a:lstStyle>
          <a:p>
            <a:fld id="{716226B4-F2A3-4002-9598-BC208AE6C049}"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226B4-F2A3-4002-9598-BC208AE6C04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16226B4-F2A3-4002-9598-BC208AE6C049}"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6226B4-F2A3-4002-9598-BC208AE6C04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3376775-249F-4A12-8020-6E8E6CA4FD8E}" type="datetimeFigureOut">
              <a:rPr lang="en-US" smtClean="0"/>
              <a:pPr/>
              <a:t>10/29/2011</a:t>
            </a:fld>
            <a:endParaRPr lang="en-US"/>
          </a:p>
        </p:txBody>
      </p:sp>
      <p:sp>
        <p:nvSpPr>
          <p:cNvPr id="9" name="Slide Number Placeholder 8"/>
          <p:cNvSpPr>
            <a:spLocks noGrp="1"/>
          </p:cNvSpPr>
          <p:nvPr>
            <p:ph type="sldNum" sz="quarter" idx="15"/>
          </p:nvPr>
        </p:nvSpPr>
        <p:spPr/>
        <p:txBody>
          <a:bodyPr/>
          <a:lstStyle/>
          <a:p>
            <a:fld id="{716226B4-F2A3-4002-9598-BC208AE6C049}"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9" name="Slide Number Placeholder 8"/>
          <p:cNvSpPr>
            <a:spLocks noGrp="1"/>
          </p:cNvSpPr>
          <p:nvPr>
            <p:ph type="sldNum" sz="quarter" idx="11"/>
          </p:nvPr>
        </p:nvSpPr>
        <p:spPr/>
        <p:txBody>
          <a:bodyPr/>
          <a:lstStyle/>
          <a:p>
            <a:fld id="{716226B4-F2A3-4002-9598-BC208AE6C049}"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16226B4-F2A3-4002-9598-BC208AE6C049}" type="slidenum">
              <a:rPr lang="en-US" smtClean="0"/>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16226B4-F2A3-4002-9598-BC208AE6C049}"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16226B4-F2A3-4002-9598-BC208AE6C049}"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16226B4-F2A3-4002-9598-BC208AE6C049}"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16226B4-F2A3-4002-9598-BC208AE6C049}"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226B4-F2A3-4002-9598-BC208AE6C04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226B4-F2A3-4002-9598-BC208AE6C0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376775-249F-4A12-8020-6E8E6CA4FD8E}" type="datetimeFigureOut">
              <a:rPr lang="en-US" smtClean="0"/>
              <a:pPr/>
              <a:t>10/29/2011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16226B4-F2A3-4002-9598-BC208AE6C049}"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3376775-249F-4A12-8020-6E8E6CA4FD8E}" type="datetimeFigureOut">
              <a:rPr lang="en-US" smtClean="0"/>
              <a:pPr/>
              <a:t>10/29/2011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16226B4-F2A3-4002-9598-BC208AE6C0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3376775-249F-4A12-8020-6E8E6CA4FD8E}" type="datetimeFigureOut">
              <a:rPr lang="en-US" smtClean="0"/>
              <a:pPr/>
              <a:t>10/29/2011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16226B4-F2A3-4002-9598-BC208AE6C0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3376775-249F-4A12-8020-6E8E6CA4FD8E}" type="datetimeFigureOut">
              <a:rPr lang="en-US" smtClean="0"/>
              <a:pPr/>
              <a:t>10/29/2011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16226B4-F2A3-4002-9598-BC208AE6C04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3376775-249F-4A12-8020-6E8E6CA4FD8E}" type="datetimeFigureOut">
              <a:rPr lang="en-US" smtClean="0"/>
              <a:pPr/>
              <a:t>10/29/2011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16226B4-F2A3-4002-9598-BC208AE6C04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3376775-249F-4A12-8020-6E8E6CA4FD8E}" type="datetimeFigureOut">
              <a:rPr lang="en-US" smtClean="0"/>
              <a:pPr/>
              <a:t>10/29/2011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16226B4-F2A3-4002-9598-BC208AE6C04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3376775-249F-4A12-8020-6E8E6CA4FD8E}" type="datetimeFigureOut">
              <a:rPr lang="en-US" smtClean="0"/>
              <a:pPr/>
              <a:t>10/29/2011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16226B4-F2A3-4002-9598-BC208AE6C049}"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3376775-249F-4A12-8020-6E8E6CA4FD8E}" type="datetimeFigureOut">
              <a:rPr lang="en-US" smtClean="0"/>
              <a:pPr/>
              <a:t>10/29/2011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16226B4-F2A3-4002-9598-BC208AE6C049}"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76775-249F-4A12-8020-6E8E6CA4FD8E}" type="datetimeFigureOut">
              <a:rPr lang="en-US" smtClean="0"/>
              <a:pPr/>
              <a:t>10/29/2011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226B4-F2A3-4002-9598-BC208AE6C0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9.xml.rels><?xml version="1.0" encoding="UTF-8" standalone="yes"?>
<Relationships xmlns="http://schemas.openxmlformats.org/package/2006/relationships"><Relationship Id="rId3" Type="http://schemas.openxmlformats.org/officeDocument/2006/relationships/hyperlink" Target="http://www.npr.org/templates/story/story.php?storyId=128873444" TargetMode="External"/><Relationship Id="rId2" Type="http://schemas.openxmlformats.org/officeDocument/2006/relationships/hyperlink" Target="http://island-memories.tripod.com/id1.html" TargetMode="External"/><Relationship Id="rId1" Type="http://schemas.openxmlformats.org/officeDocument/2006/relationships/slideLayout" Target="../slideLayouts/slideLayout35.xml"/><Relationship Id="rId4" Type="http://schemas.openxmlformats.org/officeDocument/2006/relationships/hyperlink" Target="http://online.wsj.com/article/SB10001424052970203554104577000263988738328.html?mod=googlenews_wsj"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457200"/>
            <a:ext cx="8153400" cy="4343400"/>
          </a:xfrm>
        </p:spPr>
        <p:txBody>
          <a:bodyPr>
            <a:noAutofit/>
          </a:bodyPr>
          <a:lstStyle/>
          <a:p>
            <a:r>
              <a:rPr lang="en-US" sz="7200" dirty="0" smtClean="0">
                <a:latin typeface="Bauhaus 93" pitchFamily="82" charset="0"/>
              </a:rPr>
              <a:t>Past and Present Motivations for Immigration</a:t>
            </a:r>
            <a:endParaRPr lang="en-US" sz="7200" dirty="0">
              <a:latin typeface="Bauhaus 93" pitchFamily="82" charset="0"/>
            </a:endParaRPr>
          </a:p>
        </p:txBody>
      </p:sp>
      <p:sp>
        <p:nvSpPr>
          <p:cNvPr id="5" name="Subtitle 4"/>
          <p:cNvSpPr>
            <a:spLocks noGrp="1"/>
          </p:cNvSpPr>
          <p:nvPr>
            <p:ph type="subTitle" idx="1"/>
          </p:nvPr>
        </p:nvSpPr>
        <p:spPr>
          <a:xfrm>
            <a:off x="304800" y="4876800"/>
            <a:ext cx="6461760" cy="838200"/>
          </a:xfrm>
        </p:spPr>
        <p:txBody>
          <a:bodyPr>
            <a:normAutofit fontScale="85000" lnSpcReduction="20000"/>
          </a:bodyPr>
          <a:lstStyle/>
          <a:p>
            <a:r>
              <a:rPr lang="en-US" sz="4700" b="1" i="1" dirty="0" smtClean="0">
                <a:latin typeface="Bradley Hand ITC" pitchFamily="66" charset="0"/>
              </a:rPr>
              <a:t>By: Suzanne and Amy</a:t>
            </a:r>
          </a:p>
          <a:p>
            <a:r>
              <a:rPr lang="en-US" sz="1900" b="1" i="1" dirty="0" smtClean="0">
                <a:latin typeface="Bradley Hand ITC" pitchFamily="66" charset="0"/>
              </a:rPr>
              <a:t>(With Help from our Mentor, Maggie)</a:t>
            </a:r>
            <a:endParaRPr lang="en-US" sz="1900" b="1" i="1" dirty="0">
              <a:latin typeface="Bradley Hand ITC" pitchFamily="66" charset="0"/>
            </a:endParaRPr>
          </a:p>
        </p:txBody>
      </p:sp>
    </p:spTree>
    <p:extLst>
      <p:ext uri="{BB962C8B-B14F-4D97-AF65-F5344CB8AC3E}">
        <p14:creationId xmlns:p14="http://schemas.microsoft.com/office/powerpoint/2010/main" xmlns="" val="4050281810"/>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1828800"/>
            <a:ext cx="8407893" cy="4407408"/>
          </a:xfrm>
        </p:spPr>
        <p:txBody>
          <a:bodyPr>
            <a:noAutofit/>
          </a:bodyPr>
          <a:lstStyle/>
          <a:p>
            <a:pPr>
              <a:lnSpc>
                <a:spcPct val="150000"/>
              </a:lnSpc>
            </a:pPr>
            <a:r>
              <a:rPr lang="en-US" sz="2800" dirty="0">
                <a:latin typeface="Berlin Sans FB" pitchFamily="34" charset="0"/>
              </a:rPr>
              <a:t>Forced Immigration (Slavery</a:t>
            </a:r>
            <a:r>
              <a:rPr lang="en-US" sz="2800" dirty="0" smtClean="0">
                <a:latin typeface="Berlin Sans FB" pitchFamily="34" charset="0"/>
              </a:rPr>
              <a:t>)</a:t>
            </a:r>
          </a:p>
          <a:p>
            <a:pPr>
              <a:lnSpc>
                <a:spcPct val="150000"/>
              </a:lnSpc>
            </a:pPr>
            <a:r>
              <a:rPr lang="en-US" sz="2800" dirty="0">
                <a:latin typeface="Berlin Sans FB" pitchFamily="34" charset="0"/>
              </a:rPr>
              <a:t>For Escaping Political </a:t>
            </a:r>
            <a:r>
              <a:rPr lang="en-US" sz="2800" dirty="0" smtClean="0">
                <a:latin typeface="Berlin Sans FB" pitchFamily="34" charset="0"/>
              </a:rPr>
              <a:t>Persecution</a:t>
            </a:r>
          </a:p>
          <a:p>
            <a:pPr>
              <a:lnSpc>
                <a:spcPct val="150000"/>
              </a:lnSpc>
            </a:pPr>
            <a:r>
              <a:rPr lang="en-US" sz="2800" dirty="0">
                <a:latin typeface="Berlin Sans FB" pitchFamily="34" charset="0"/>
              </a:rPr>
              <a:t>For Political Freedom</a:t>
            </a:r>
          </a:p>
          <a:p>
            <a:pPr>
              <a:lnSpc>
                <a:spcPct val="150000"/>
              </a:lnSpc>
            </a:pPr>
            <a:r>
              <a:rPr lang="en-US" sz="2800" dirty="0">
                <a:latin typeface="Berlin Sans FB" pitchFamily="34" charset="0"/>
              </a:rPr>
              <a:t>For Religious Freedom </a:t>
            </a:r>
            <a:endParaRPr lang="en-US" sz="2800" dirty="0" smtClean="0">
              <a:latin typeface="Berlin Sans FB" pitchFamily="34" charset="0"/>
            </a:endParaRPr>
          </a:p>
          <a:p>
            <a:pPr>
              <a:lnSpc>
                <a:spcPct val="150000"/>
              </a:lnSpc>
            </a:pPr>
            <a:r>
              <a:rPr lang="en-US" sz="2800" dirty="0" smtClean="0">
                <a:latin typeface="Berlin Sans FB" pitchFamily="34" charset="0"/>
              </a:rPr>
              <a:t>For </a:t>
            </a:r>
            <a:r>
              <a:rPr lang="en-US" sz="2800" dirty="0">
                <a:latin typeface="Berlin Sans FB" pitchFamily="34" charset="0"/>
              </a:rPr>
              <a:t>Economic </a:t>
            </a:r>
            <a:r>
              <a:rPr lang="en-US" sz="2800" dirty="0" smtClean="0">
                <a:latin typeface="Berlin Sans FB" pitchFamily="34" charset="0"/>
              </a:rPr>
              <a:t>Opportunities </a:t>
            </a:r>
          </a:p>
          <a:p>
            <a:pPr>
              <a:lnSpc>
                <a:spcPct val="150000"/>
              </a:lnSpc>
            </a:pPr>
            <a:r>
              <a:rPr lang="en-US" sz="2800" dirty="0" smtClean="0">
                <a:latin typeface="Berlin Sans FB" pitchFamily="34" charset="0"/>
              </a:rPr>
              <a:t>For Better Education</a:t>
            </a:r>
          </a:p>
        </p:txBody>
      </p:sp>
      <p:sp>
        <p:nvSpPr>
          <p:cNvPr id="4" name="Title 3"/>
          <p:cNvSpPr>
            <a:spLocks noGrp="1"/>
          </p:cNvSpPr>
          <p:nvPr>
            <p:ph type="title"/>
          </p:nvPr>
        </p:nvSpPr>
        <p:spPr/>
        <p:txBody>
          <a:bodyPr>
            <a:noAutofit/>
          </a:bodyPr>
          <a:lstStyle/>
          <a:p>
            <a:r>
              <a:rPr lang="en-US" sz="4800" b="1" dirty="0">
                <a:latin typeface="Bauhaus 93" pitchFamily="82" charset="0"/>
              </a:rPr>
              <a:t>Why do people immigrate to America?</a:t>
            </a:r>
            <a:endParaRPr lang="en-US" sz="4800" dirty="0">
              <a:latin typeface="Bauhaus 93" pitchFamily="82" charset="0"/>
            </a:endParaRPr>
          </a:p>
        </p:txBody>
      </p:sp>
    </p:spTree>
    <p:extLst>
      <p:ext uri="{BB962C8B-B14F-4D97-AF65-F5344CB8AC3E}">
        <p14:creationId xmlns:p14="http://schemas.microsoft.com/office/powerpoint/2010/main" xmlns="" val="3191010797"/>
      </p:ext>
    </p:extLst>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800" dirty="0" smtClean="0">
                <a:latin typeface="Bauhaus 93" pitchFamily="82" charset="0"/>
              </a:rPr>
              <a:t>Motivations for immigration</a:t>
            </a:r>
            <a:endParaRPr lang="en-US" sz="4800" dirty="0">
              <a:latin typeface="Bauhaus 93" pitchFamily="82" charset="0"/>
            </a:endParaRPr>
          </a:p>
        </p:txBody>
      </p:sp>
      <p:sp>
        <p:nvSpPr>
          <p:cNvPr id="5" name="Content Placeholder 4"/>
          <p:cNvSpPr>
            <a:spLocks noGrp="1"/>
          </p:cNvSpPr>
          <p:nvPr>
            <p:ph sz="quarter" idx="1"/>
          </p:nvPr>
        </p:nvSpPr>
        <p:spPr>
          <a:xfrm>
            <a:off x="381000" y="2057400"/>
            <a:ext cx="8407893" cy="4407408"/>
          </a:xfrm>
        </p:spPr>
        <p:txBody>
          <a:bodyPr/>
          <a:lstStyle/>
          <a:p>
            <a:pPr marL="320040" lvl="1" indent="0">
              <a:buNone/>
            </a:pPr>
            <a:r>
              <a:rPr lang="en-US" dirty="0" smtClean="0"/>
              <a:t>	</a:t>
            </a:r>
            <a:r>
              <a:rPr lang="en-US" sz="3000" dirty="0" smtClean="0">
                <a:latin typeface="Berlin Sans FB" pitchFamily="34" charset="0"/>
              </a:rPr>
              <a:t>The </a:t>
            </a:r>
            <a:r>
              <a:rPr lang="en-US" sz="3000" dirty="0">
                <a:latin typeface="Berlin Sans FB" pitchFamily="34" charset="0"/>
              </a:rPr>
              <a:t>motivations for immigration have changed over time</a:t>
            </a:r>
            <a:r>
              <a:rPr lang="en-US" sz="3000" dirty="0" smtClean="0">
                <a:latin typeface="Berlin Sans FB" pitchFamily="34" charset="0"/>
              </a:rPr>
              <a:t>. </a:t>
            </a:r>
            <a:r>
              <a:rPr lang="en-US" sz="3000" dirty="0">
                <a:latin typeface="Berlin Sans FB" pitchFamily="34" charset="0"/>
              </a:rPr>
              <a:t>The first settlers came to </a:t>
            </a:r>
            <a:r>
              <a:rPr lang="en-US" sz="3000" dirty="0" smtClean="0">
                <a:latin typeface="Berlin Sans FB" pitchFamily="34" charset="0"/>
              </a:rPr>
              <a:t>America </a:t>
            </a:r>
            <a:r>
              <a:rPr lang="en-US" sz="3000" dirty="0">
                <a:latin typeface="Berlin Sans FB" pitchFamily="34" charset="0"/>
              </a:rPr>
              <a:t>in search of religious or political </a:t>
            </a:r>
            <a:r>
              <a:rPr lang="en-US" sz="3000" dirty="0" smtClean="0">
                <a:latin typeface="Berlin Sans FB" pitchFamily="34" charset="0"/>
              </a:rPr>
              <a:t>freedom. It was also because they </a:t>
            </a:r>
            <a:r>
              <a:rPr lang="en-US" sz="3000" dirty="0">
                <a:latin typeface="Berlin Sans FB" pitchFamily="34" charset="0"/>
              </a:rPr>
              <a:t>came against their </a:t>
            </a:r>
            <a:r>
              <a:rPr lang="en-US" sz="3000" dirty="0" smtClean="0">
                <a:latin typeface="Berlin Sans FB" pitchFamily="34" charset="0"/>
              </a:rPr>
              <a:t>own will, </a:t>
            </a:r>
            <a:r>
              <a:rPr lang="en-US" sz="3000" dirty="0">
                <a:latin typeface="Berlin Sans FB" pitchFamily="34" charset="0"/>
              </a:rPr>
              <a:t>by </a:t>
            </a:r>
            <a:r>
              <a:rPr lang="en-US" sz="3000" dirty="0" smtClean="0">
                <a:latin typeface="Berlin Sans FB" pitchFamily="34" charset="0"/>
              </a:rPr>
              <a:t>force. Starting </a:t>
            </a:r>
            <a:r>
              <a:rPr lang="en-US" sz="3000" dirty="0">
                <a:latin typeface="Berlin Sans FB" pitchFamily="34" charset="0"/>
              </a:rPr>
              <a:t>in the </a:t>
            </a:r>
            <a:r>
              <a:rPr lang="en-US" sz="3000" dirty="0" smtClean="0">
                <a:latin typeface="Berlin Sans FB" pitchFamily="34" charset="0"/>
              </a:rPr>
              <a:t>mid - 19</a:t>
            </a:r>
            <a:r>
              <a:rPr lang="en-US" sz="3000" baseline="30000" dirty="0" smtClean="0">
                <a:latin typeface="Berlin Sans FB" pitchFamily="34" charset="0"/>
              </a:rPr>
              <a:t>th</a:t>
            </a:r>
            <a:r>
              <a:rPr lang="en-US" sz="3000" dirty="0" smtClean="0">
                <a:latin typeface="Berlin Sans FB" pitchFamily="34" charset="0"/>
              </a:rPr>
              <a:t> </a:t>
            </a:r>
            <a:r>
              <a:rPr lang="en-US" sz="3000" dirty="0">
                <a:latin typeface="Berlin Sans FB" pitchFamily="34" charset="0"/>
              </a:rPr>
              <a:t>century, people chose </a:t>
            </a:r>
            <a:r>
              <a:rPr lang="en-US" sz="3000" dirty="0" smtClean="0">
                <a:latin typeface="Berlin Sans FB" pitchFamily="34" charset="0"/>
              </a:rPr>
              <a:t>to immigrate </a:t>
            </a:r>
            <a:r>
              <a:rPr lang="en-US" sz="3000" dirty="0">
                <a:latin typeface="Berlin Sans FB" pitchFamily="34" charset="0"/>
              </a:rPr>
              <a:t>primarily in search of better economic opportunities. </a:t>
            </a:r>
          </a:p>
        </p:txBody>
      </p:sp>
    </p:spTree>
    <p:extLst>
      <p:ext uri="{BB962C8B-B14F-4D97-AF65-F5344CB8AC3E}">
        <p14:creationId xmlns:p14="http://schemas.microsoft.com/office/powerpoint/2010/main" xmlns="" val="3110849526"/>
      </p:ext>
    </p:extLst>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28600"/>
            <a:ext cx="8763000" cy="914400"/>
          </a:xfrm>
        </p:spPr>
        <p:txBody>
          <a:bodyPr>
            <a:normAutofit/>
          </a:bodyPr>
          <a:lstStyle/>
          <a:p>
            <a:pPr algn="ctr"/>
            <a:r>
              <a:rPr lang="en-US" dirty="0" smtClean="0"/>
              <a:t>The Past – </a:t>
            </a:r>
            <a:r>
              <a:rPr lang="en-US" dirty="0" smtClean="0"/>
              <a:t>Present</a:t>
            </a:r>
            <a:endParaRPr lang="en-US" sz="2000" b="1" dirty="0">
              <a:latin typeface="Bodoni MT Condensed" pitchFamily="18" charset="0"/>
            </a:endParaRPr>
          </a:p>
        </p:txBody>
      </p:sp>
      <p:pic>
        <p:nvPicPr>
          <p:cNvPr id="4" name="Picture 2" descr="http://www.migrationinformation.org/datahub/charts/final-fb.jpg"/>
          <p:cNvPicPr>
            <a:picLocks noGrp="1" noChangeAspect="1" noChangeArrowheads="1"/>
          </p:cNvPicPr>
          <p:nvPr>
            <p:ph sz="quarter" idx="1"/>
          </p:nvPr>
        </p:nvPicPr>
        <p:blipFill>
          <a:blip r:embed="rId2" cstate="print"/>
          <a:srcRect/>
          <a:stretch>
            <a:fillRect/>
          </a:stretch>
        </p:blipFill>
        <p:spPr bwMode="auto">
          <a:xfrm>
            <a:off x="152400" y="1676400"/>
            <a:ext cx="8763000" cy="4985896"/>
          </a:xfrm>
          <a:prstGeom prst="rect">
            <a:avLst/>
          </a:prstGeom>
          <a:noFill/>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800" dirty="0" smtClean="0">
                <a:latin typeface="Jokerman" pitchFamily="82" charset="0"/>
              </a:rPr>
              <a:t>1850 to 2009 Population of Foreign in US</a:t>
            </a:r>
            <a:endParaRPr lang="en-US" sz="2800" dirty="0">
              <a:latin typeface="Jokerman" pitchFamily="82" charset="0"/>
            </a:endParaRPr>
          </a:p>
        </p:txBody>
      </p:sp>
      <p:graphicFrame>
        <p:nvGraphicFramePr>
          <p:cNvPr id="4" name="Content Placeholder 3"/>
          <p:cNvGraphicFramePr>
            <a:graphicFrameLocks noGrp="1"/>
          </p:cNvGraphicFramePr>
          <p:nvPr>
            <p:ph idx="1"/>
          </p:nvPr>
        </p:nvGraphicFramePr>
        <p:xfrm>
          <a:off x="152399" y="990599"/>
          <a:ext cx="8991600" cy="5721084"/>
        </p:xfrm>
        <a:graphic>
          <a:graphicData uri="http://schemas.openxmlformats.org/drawingml/2006/table">
            <a:tbl>
              <a:tblPr/>
              <a:tblGrid>
                <a:gridCol w="795717"/>
                <a:gridCol w="2834225"/>
                <a:gridCol w="2963899"/>
                <a:gridCol w="799253"/>
                <a:gridCol w="799253"/>
                <a:gridCol w="799253"/>
              </a:tblGrid>
              <a:tr h="414543">
                <a:tc>
                  <a:txBody>
                    <a:bodyPr/>
                    <a:lstStyle/>
                    <a:p>
                      <a:pPr marL="0" marR="0" algn="ctr">
                        <a:lnSpc>
                          <a:spcPct val="115000"/>
                        </a:lnSpc>
                        <a:spcBef>
                          <a:spcPts val="0"/>
                        </a:spcBef>
                        <a:spcAft>
                          <a:spcPts val="0"/>
                        </a:spcAft>
                      </a:pPr>
                      <a:r>
                        <a:rPr lang="en-US" sz="1200" dirty="0">
                          <a:latin typeface="Arial"/>
                          <a:ea typeface="Times New Roman"/>
                          <a:cs typeface="Times New Roman"/>
                        </a:rPr>
                        <a:t> </a:t>
                      </a:r>
                      <a:r>
                        <a:rPr lang="en-US" sz="1200" dirty="0" smtClean="0">
                          <a:latin typeface="Arial"/>
                          <a:ea typeface="Times New Roman"/>
                          <a:cs typeface="Times New Roman"/>
                        </a:rPr>
                        <a:t>Year</a:t>
                      </a:r>
                      <a:endParaRPr lang="en-US" sz="1100" dirty="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marL="0" marR="0" algn="ctr">
                        <a:lnSpc>
                          <a:spcPct val="115000"/>
                        </a:lnSpc>
                        <a:spcBef>
                          <a:spcPts val="0"/>
                        </a:spcBef>
                        <a:spcAft>
                          <a:spcPts val="0"/>
                        </a:spcAft>
                      </a:pPr>
                      <a:r>
                        <a:rPr lang="en-US" sz="1200" b="1">
                          <a:latin typeface="Arial"/>
                          <a:ea typeface="Times New Roman"/>
                          <a:cs typeface="Times New Roman"/>
                        </a:rPr>
                        <a:t>Number of foreign born</a:t>
                      </a:r>
                      <a:endParaRPr lang="en-US" sz="1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marL="0" marR="0" algn="ctr">
                        <a:lnSpc>
                          <a:spcPct val="115000"/>
                        </a:lnSpc>
                        <a:spcBef>
                          <a:spcPts val="0"/>
                        </a:spcBef>
                        <a:spcAft>
                          <a:spcPts val="0"/>
                        </a:spcAft>
                      </a:pPr>
                      <a:r>
                        <a:rPr lang="en-US" sz="1200" b="1" dirty="0">
                          <a:latin typeface="Arial"/>
                          <a:ea typeface="Times New Roman"/>
                          <a:cs typeface="Times New Roman"/>
                        </a:rPr>
                        <a:t>Foreign born as a percentage of the total US population</a:t>
                      </a:r>
                      <a:endParaRPr lang="en-US" sz="1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solidFill>
                            <a:srgbClr val="000000"/>
                          </a:solidFill>
                          <a:latin typeface="Arial"/>
                          <a:ea typeface="Times New Roman"/>
                          <a:cs typeface="Times New Roman"/>
                        </a:rPr>
                        <a:t>1850</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ct val="115000"/>
                        </a:lnSpc>
                        <a:spcBef>
                          <a:spcPts val="0"/>
                        </a:spcBef>
                        <a:spcAft>
                          <a:spcPts val="0"/>
                        </a:spcAft>
                      </a:pPr>
                      <a:r>
                        <a:rPr lang="en-US" sz="1000" dirty="0">
                          <a:solidFill>
                            <a:srgbClr val="000000"/>
                          </a:solidFill>
                          <a:latin typeface="Arial"/>
                          <a:ea typeface="Times New Roman"/>
                          <a:cs typeface="Times New Roman"/>
                        </a:rPr>
                        <a:t>2244602</a:t>
                      </a:r>
                      <a:endParaRPr lang="en-US" sz="1100" dirty="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9.7</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solidFill>
                            <a:srgbClr val="000000"/>
                          </a:solidFill>
                          <a:latin typeface="Arial"/>
                          <a:ea typeface="Times New Roman"/>
                          <a:cs typeface="Times New Roman"/>
                        </a:rPr>
                        <a:t>1860</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4138697</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13.2</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dirty="0">
                          <a:latin typeface="Arial"/>
                          <a:ea typeface="Times New Roman"/>
                          <a:cs typeface="Times New Roman"/>
                        </a:rPr>
                        <a:t> </a:t>
                      </a:r>
                      <a:endParaRPr lang="en-US" sz="1100" dirty="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solidFill>
                            <a:srgbClr val="000000"/>
                          </a:solidFill>
                          <a:latin typeface="Arial"/>
                          <a:ea typeface="Times New Roman"/>
                          <a:cs typeface="Times New Roman"/>
                        </a:rPr>
                        <a:t>1870</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5567229</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14.4</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solidFill>
                            <a:srgbClr val="000000"/>
                          </a:solidFill>
                          <a:latin typeface="Arial"/>
                          <a:ea typeface="Times New Roman"/>
                          <a:cs typeface="Times New Roman"/>
                        </a:rPr>
                        <a:t>1880</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6679943</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13.3</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solidFill>
                            <a:srgbClr val="000000"/>
                          </a:solidFill>
                          <a:latin typeface="Arial"/>
                          <a:ea typeface="Times New Roman"/>
                          <a:cs typeface="Times New Roman"/>
                        </a:rPr>
                        <a:t>1890</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dirty="0">
                          <a:solidFill>
                            <a:srgbClr val="000000"/>
                          </a:solidFill>
                          <a:latin typeface="Arial"/>
                          <a:ea typeface="Times New Roman"/>
                          <a:cs typeface="Times New Roman"/>
                        </a:rPr>
                        <a:t>9249547</a:t>
                      </a:r>
                      <a:endParaRPr lang="en-US" sz="1100" dirty="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14.8</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solidFill>
                            <a:srgbClr val="000000"/>
                          </a:solidFill>
                          <a:latin typeface="Arial"/>
                          <a:ea typeface="Times New Roman"/>
                          <a:cs typeface="Times New Roman"/>
                        </a:rPr>
                        <a:t>1900</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10341276</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13.6</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endParaRPr lang="en-US" sz="1100" dirty="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solidFill>
                            <a:srgbClr val="000000"/>
                          </a:solidFill>
                          <a:latin typeface="Arial"/>
                          <a:ea typeface="Times New Roman"/>
                          <a:cs typeface="Times New Roman"/>
                        </a:rPr>
                        <a:t>1910</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13515886</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14.7</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solidFill>
                            <a:srgbClr val="000000"/>
                          </a:solidFill>
                          <a:latin typeface="Arial"/>
                          <a:ea typeface="Times New Roman"/>
                          <a:cs typeface="Times New Roman"/>
                        </a:rPr>
                        <a:t>1920</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13920692</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13.2</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solidFill>
                            <a:srgbClr val="000000"/>
                          </a:solidFill>
                          <a:latin typeface="Arial"/>
                          <a:ea typeface="Times New Roman"/>
                          <a:cs typeface="Times New Roman"/>
                        </a:rPr>
                        <a:t>1930</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14204149</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11.6</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solidFill>
                            <a:srgbClr val="000000"/>
                          </a:solidFill>
                          <a:latin typeface="Arial"/>
                          <a:ea typeface="Times New Roman"/>
                          <a:cs typeface="Times New Roman"/>
                        </a:rPr>
                        <a:t>1940</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11594896</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8.8</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solidFill>
                            <a:srgbClr val="000000"/>
                          </a:solidFill>
                          <a:latin typeface="Arial"/>
                          <a:ea typeface="Times New Roman"/>
                          <a:cs typeface="Times New Roman"/>
                        </a:rPr>
                        <a:t>1950</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10347395</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6.9</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solidFill>
                            <a:srgbClr val="000000"/>
                          </a:solidFill>
                          <a:latin typeface="Arial"/>
                          <a:ea typeface="Times New Roman"/>
                          <a:cs typeface="Times New Roman"/>
                        </a:rPr>
                        <a:t>1960</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9738091</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5.4</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solidFill>
                            <a:srgbClr val="000000"/>
                          </a:solidFill>
                          <a:latin typeface="Arial"/>
                          <a:ea typeface="Times New Roman"/>
                          <a:cs typeface="Times New Roman"/>
                        </a:rPr>
                        <a:t>1970</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9619302</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4.7</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solidFill>
                            <a:srgbClr val="000000"/>
                          </a:solidFill>
                          <a:latin typeface="Arial"/>
                          <a:ea typeface="Times New Roman"/>
                          <a:cs typeface="Times New Roman"/>
                        </a:rPr>
                        <a:t>1980</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14079906</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dirty="0">
                          <a:solidFill>
                            <a:srgbClr val="000000"/>
                          </a:solidFill>
                          <a:latin typeface="Arial"/>
                          <a:ea typeface="Times New Roman"/>
                          <a:cs typeface="Times New Roman"/>
                        </a:rPr>
                        <a:t>6.2</a:t>
                      </a:r>
                      <a:endParaRPr lang="en-US" sz="1100" dirty="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solidFill>
                            <a:srgbClr val="000000"/>
                          </a:solidFill>
                          <a:latin typeface="Arial"/>
                          <a:ea typeface="Times New Roman"/>
                          <a:cs typeface="Times New Roman"/>
                        </a:rPr>
                        <a:t>1990</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dirty="0">
                          <a:solidFill>
                            <a:srgbClr val="000000"/>
                          </a:solidFill>
                          <a:latin typeface="Arial"/>
                          <a:ea typeface="Times New Roman"/>
                          <a:cs typeface="Times New Roman"/>
                        </a:rPr>
                        <a:t>19767316</a:t>
                      </a:r>
                      <a:endParaRPr lang="en-US" sz="1100" dirty="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7.9</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solidFill>
                            <a:srgbClr val="000000"/>
                          </a:solidFill>
                          <a:latin typeface="Arial"/>
                          <a:ea typeface="Times New Roman"/>
                          <a:cs typeface="Times New Roman"/>
                        </a:rPr>
                        <a:t>2000</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dirty="0">
                          <a:latin typeface="Arial"/>
                          <a:ea typeface="Times New Roman"/>
                          <a:cs typeface="Times New Roman"/>
                        </a:rPr>
                        <a:t>31107889</a:t>
                      </a:r>
                      <a:endParaRPr lang="en-US" sz="1100" dirty="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dirty="0">
                          <a:solidFill>
                            <a:srgbClr val="000000"/>
                          </a:solidFill>
                          <a:latin typeface="Arial"/>
                          <a:ea typeface="Times New Roman"/>
                          <a:cs typeface="Times New Roman"/>
                        </a:rPr>
                        <a:t>11.1</a:t>
                      </a:r>
                      <a:endParaRPr lang="en-US" sz="1100" dirty="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solidFill>
                            <a:srgbClr val="000000"/>
                          </a:solidFill>
                          <a:latin typeface="Arial"/>
                          <a:ea typeface="Times New Roman"/>
                          <a:cs typeface="Times New Roman"/>
                        </a:rPr>
                        <a:t>2006</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dirty="0">
                          <a:latin typeface="Arial"/>
                          <a:ea typeface="Times New Roman"/>
                          <a:cs typeface="Times New Roman"/>
                        </a:rPr>
                        <a:t>37547789</a:t>
                      </a:r>
                      <a:endParaRPr lang="en-US" sz="1100" dirty="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12.5</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gn="r">
                        <a:lnSpc>
                          <a:spcPct val="115000"/>
                        </a:lnSpc>
                        <a:spcBef>
                          <a:spcPts val="0"/>
                        </a:spcBef>
                        <a:spcAft>
                          <a:spcPts val="0"/>
                        </a:spcAft>
                      </a:pPr>
                      <a:r>
                        <a:rPr lang="en-US" sz="8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solidFill>
                            <a:srgbClr val="000000"/>
                          </a:solidFill>
                          <a:latin typeface="Arial"/>
                          <a:ea typeface="Times New Roman"/>
                          <a:cs typeface="Times New Roman"/>
                        </a:rPr>
                        <a:t>2007</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latin typeface="Arial"/>
                          <a:ea typeface="Times New Roman"/>
                          <a:cs typeface="Times New Roman"/>
                        </a:rPr>
                        <a:t>38059694</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12.6</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solidFill>
                            <a:srgbClr val="000000"/>
                          </a:solidFill>
                          <a:latin typeface="Arial"/>
                          <a:ea typeface="Times New Roman"/>
                          <a:cs typeface="Times New Roman"/>
                        </a:rPr>
                        <a:t>2008</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latin typeface="Arial"/>
                          <a:ea typeface="Times New Roman"/>
                          <a:cs typeface="Times New Roman"/>
                        </a:rPr>
                        <a:t>37960935</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15000"/>
                        </a:lnSpc>
                        <a:spcBef>
                          <a:spcPts val="0"/>
                        </a:spcBef>
                        <a:spcAft>
                          <a:spcPts val="0"/>
                        </a:spcAft>
                      </a:pPr>
                      <a:r>
                        <a:rPr lang="en-US" sz="1000">
                          <a:solidFill>
                            <a:srgbClr val="000000"/>
                          </a:solidFill>
                          <a:latin typeface="Arial"/>
                          <a:ea typeface="Times New Roman"/>
                          <a:cs typeface="Times New Roman"/>
                        </a:rPr>
                        <a:t>12.5</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r>
              <a:tr h="265023">
                <a:tc>
                  <a:txBody>
                    <a:bodyPr/>
                    <a:lstStyle/>
                    <a:p>
                      <a:pPr marL="0" marR="0">
                        <a:lnSpc>
                          <a:spcPct val="115000"/>
                        </a:lnSpc>
                        <a:spcBef>
                          <a:spcPts val="0"/>
                        </a:spcBef>
                        <a:spcAft>
                          <a:spcPts val="0"/>
                        </a:spcAft>
                      </a:pPr>
                      <a:r>
                        <a:rPr lang="en-US" sz="1000">
                          <a:latin typeface="Arial"/>
                          <a:ea typeface="Times New Roman"/>
                          <a:cs typeface="Times New Roman"/>
                        </a:rPr>
                        <a:t>2009</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000" dirty="0">
                          <a:latin typeface="Arial"/>
                          <a:ea typeface="Times New Roman"/>
                          <a:cs typeface="Times New Roman"/>
                        </a:rPr>
                        <a:t>38517234</a:t>
                      </a:r>
                      <a:endParaRPr lang="en-US" sz="1100" dirty="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15000"/>
                        </a:lnSpc>
                        <a:spcBef>
                          <a:spcPts val="0"/>
                        </a:spcBef>
                        <a:spcAft>
                          <a:spcPts val="0"/>
                        </a:spcAft>
                      </a:pPr>
                      <a:r>
                        <a:rPr lang="en-US" sz="1000" dirty="0">
                          <a:solidFill>
                            <a:srgbClr val="000000"/>
                          </a:solidFill>
                          <a:latin typeface="Arial"/>
                          <a:ea typeface="Times New Roman"/>
                          <a:cs typeface="Times New Roman"/>
                        </a:rPr>
                        <a:t>12.5</a:t>
                      </a:r>
                      <a:endParaRPr lang="en-US" sz="1100" dirty="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a:latin typeface="Arial"/>
                          <a:ea typeface="Times New Roman"/>
                          <a:cs typeface="Times New Roman"/>
                        </a:rPr>
                        <a:t> </a:t>
                      </a:r>
                      <a:endParaRPr lang="en-US" sz="1100">
                        <a:latin typeface="Calibri"/>
                        <a:ea typeface="宋体"/>
                        <a:cs typeface="Times New Roman"/>
                      </a:endParaRPr>
                    </a:p>
                  </a:txBody>
                  <a:tcPr marL="68580" marR="68580" marT="0" marB="0" anchor="b">
                    <a:lnL>
                      <a:noFill/>
                    </a:lnL>
                    <a:lnR>
                      <a:noFill/>
                    </a:lnR>
                    <a:lnT>
                      <a:noFill/>
                    </a:lnT>
                    <a:lnB>
                      <a:noFill/>
                    </a:lnB>
                    <a:solidFill>
                      <a:srgbClr val="FFFFFF"/>
                    </a:solidFill>
                  </a:tcPr>
                </a:tc>
                <a:tc>
                  <a:txBody>
                    <a:bodyPr/>
                    <a:lstStyle/>
                    <a:p>
                      <a:pPr marL="0" marR="0">
                        <a:lnSpc>
                          <a:spcPct val="115000"/>
                        </a:lnSpc>
                        <a:spcBef>
                          <a:spcPts val="0"/>
                        </a:spcBef>
                        <a:spcAft>
                          <a:spcPts val="0"/>
                        </a:spcAft>
                      </a:pPr>
                      <a:r>
                        <a:rPr lang="en-US" sz="1000" dirty="0">
                          <a:latin typeface="Arial"/>
                          <a:ea typeface="Times New Roman"/>
                          <a:cs typeface="Times New Roman"/>
                        </a:rPr>
                        <a:t> </a:t>
                      </a:r>
                      <a:endParaRPr lang="en-US" sz="1100" dirty="0">
                        <a:latin typeface="Calibri"/>
                        <a:ea typeface="宋体"/>
                        <a:cs typeface="Times New Roman"/>
                      </a:endParaRPr>
                    </a:p>
                  </a:txBody>
                  <a:tcPr marL="68580" marR="68580" marT="0" marB="0" anchor="b">
                    <a:lnL>
                      <a:noFill/>
                    </a:lnL>
                    <a:lnR>
                      <a:noFill/>
                    </a:lnR>
                    <a:lnT>
                      <a:noFill/>
                    </a:lnT>
                    <a:lnB>
                      <a:noFill/>
                    </a:lnB>
                    <a:solidFill>
                      <a:srgbClr val="FFFFFF"/>
                    </a:solidFill>
                  </a:tcPr>
                </a:tc>
              </a:tr>
            </a:tbl>
          </a:graphicData>
        </a:graphic>
      </p:graphicFrame>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534400" cy="5410200"/>
          </a:xfrm>
        </p:spPr>
        <p:txBody>
          <a:bodyPr>
            <a:normAutofit/>
          </a:bodyPr>
          <a:lstStyle/>
          <a:p>
            <a:pPr lvl="1">
              <a:buNone/>
            </a:pPr>
            <a:endParaRPr lang="en-US" dirty="0" smtClean="0"/>
          </a:p>
          <a:p>
            <a:pPr>
              <a:buFont typeface="Wingdings" pitchFamily="2" charset="2"/>
              <a:buChar char="v"/>
            </a:pPr>
            <a:r>
              <a:rPr lang="en-US" b="1" dirty="0" smtClean="0"/>
              <a:t>Religious Freedom – Pilgrims in 1620, Puritans 1630-1640 </a:t>
            </a:r>
          </a:p>
          <a:p>
            <a:pPr lvl="1"/>
            <a:endParaRPr lang="en-US" dirty="0" smtClean="0"/>
          </a:p>
          <a:p>
            <a:pPr>
              <a:buFont typeface="Wingdings" pitchFamily="2" charset="2"/>
              <a:buChar char="v"/>
            </a:pPr>
            <a:r>
              <a:rPr lang="en-US" b="1" dirty="0" smtClean="0"/>
              <a:t>Force – Slavery in the new world 17</a:t>
            </a:r>
            <a:r>
              <a:rPr lang="en-US" b="1" baseline="30000" dirty="0" smtClean="0"/>
              <a:t>th</a:t>
            </a:r>
            <a:r>
              <a:rPr lang="en-US" b="1" dirty="0" smtClean="0"/>
              <a:t>-19</a:t>
            </a:r>
            <a:r>
              <a:rPr lang="en-US" b="1" baseline="30000" dirty="0" smtClean="0"/>
              <a:t>th</a:t>
            </a:r>
            <a:r>
              <a:rPr lang="en-US" b="1" dirty="0" smtClean="0"/>
              <a:t> </a:t>
            </a:r>
            <a:r>
              <a:rPr lang="en-US" b="1" dirty="0" smtClean="0"/>
              <a:t>century</a:t>
            </a:r>
          </a:p>
          <a:p>
            <a:pPr>
              <a:buFont typeface="Wingdings" pitchFamily="2" charset="2"/>
              <a:buChar char="v"/>
            </a:pPr>
            <a:endParaRPr lang="en-US" b="1" dirty="0" smtClean="0"/>
          </a:p>
          <a:p>
            <a:pPr>
              <a:buFont typeface="Wingdings" pitchFamily="2" charset="2"/>
              <a:buChar char="v"/>
            </a:pPr>
            <a:r>
              <a:rPr lang="en-US" b="1" dirty="0" smtClean="0"/>
              <a:t>Economic </a:t>
            </a:r>
            <a:r>
              <a:rPr lang="en-US" b="1" dirty="0" smtClean="0"/>
              <a:t>Opportunity – European and Asian Migration in 19</a:t>
            </a:r>
            <a:r>
              <a:rPr lang="en-US" b="1" baseline="30000" dirty="0" smtClean="0"/>
              <a:t>th</a:t>
            </a:r>
            <a:r>
              <a:rPr lang="en-US" b="1" dirty="0" smtClean="0"/>
              <a:t> century </a:t>
            </a:r>
          </a:p>
          <a:p>
            <a:endParaRPr lang="en-US" dirty="0"/>
          </a:p>
        </p:txBody>
      </p:sp>
      <p:sp>
        <p:nvSpPr>
          <p:cNvPr id="3" name="Title 2"/>
          <p:cNvSpPr>
            <a:spLocks noGrp="1"/>
          </p:cNvSpPr>
          <p:nvPr>
            <p:ph type="title"/>
          </p:nvPr>
        </p:nvSpPr>
        <p:spPr>
          <a:xfrm rot="20384427">
            <a:off x="381235" y="354714"/>
            <a:ext cx="2197782" cy="834138"/>
          </a:xfrm>
        </p:spPr>
        <p:txBody>
          <a:bodyPr>
            <a:normAutofit/>
          </a:bodyPr>
          <a:lstStyle/>
          <a:p>
            <a:r>
              <a:rPr lang="en-US" sz="4400" dirty="0" smtClean="0"/>
              <a:t>The Past</a:t>
            </a:r>
            <a:endParaRPr lang="en-US" sz="4400" dirty="0"/>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533400"/>
            <a:ext cx="8381260" cy="1054394"/>
          </a:xfrm>
        </p:spPr>
        <p:txBody>
          <a:bodyPr>
            <a:normAutofit fontScale="90000"/>
          </a:bodyPr>
          <a:lstStyle/>
          <a:p>
            <a:pPr algn="l"/>
            <a:r>
              <a:rPr lang="en-US" sz="6000" dirty="0" smtClean="0">
                <a:latin typeface="Bauhaus 93" pitchFamily="82" charset="0"/>
              </a:rPr>
              <a:t>The Present</a:t>
            </a:r>
            <a:r>
              <a:rPr lang="en-US" dirty="0"/>
              <a:t/>
            </a:r>
            <a:br>
              <a:rPr lang="en-US" dirty="0"/>
            </a:br>
            <a:endParaRPr lang="en-US" b="1" dirty="0"/>
          </a:p>
        </p:txBody>
      </p:sp>
      <p:sp>
        <p:nvSpPr>
          <p:cNvPr id="2" name="Content Placeholder 1"/>
          <p:cNvSpPr>
            <a:spLocks noGrp="1"/>
          </p:cNvSpPr>
          <p:nvPr>
            <p:ph idx="1"/>
          </p:nvPr>
        </p:nvSpPr>
        <p:spPr>
          <a:xfrm>
            <a:off x="228600" y="1828800"/>
            <a:ext cx="8305800" cy="4407408"/>
          </a:xfrm>
        </p:spPr>
        <p:txBody>
          <a:bodyPr>
            <a:normAutofit lnSpcReduction="10000"/>
          </a:bodyPr>
          <a:lstStyle/>
          <a:p>
            <a:pPr>
              <a:buNone/>
            </a:pPr>
            <a:r>
              <a:rPr lang="en-US" sz="2400" b="1" dirty="0">
                <a:latin typeface="Berlin Sans FB" pitchFamily="34" charset="0"/>
              </a:rPr>
              <a:t>Economic </a:t>
            </a:r>
            <a:r>
              <a:rPr lang="en-US" sz="2400" b="1" dirty="0" smtClean="0">
                <a:latin typeface="Berlin Sans FB" pitchFamily="34" charset="0"/>
              </a:rPr>
              <a:t>Opportunity </a:t>
            </a:r>
            <a:r>
              <a:rPr lang="en-US" sz="2400" dirty="0" smtClean="0">
                <a:latin typeface="Berlin Sans FB" pitchFamily="34" charset="0"/>
              </a:rPr>
              <a:t>– Hispanics/Asians </a:t>
            </a:r>
            <a:r>
              <a:rPr lang="en-US" sz="2400" dirty="0">
                <a:latin typeface="Berlin Sans FB" pitchFamily="34" charset="0"/>
              </a:rPr>
              <a:t>in </a:t>
            </a:r>
            <a:r>
              <a:rPr lang="en-US" sz="2400" dirty="0" smtClean="0">
                <a:latin typeface="Berlin Sans FB" pitchFamily="34" charset="0"/>
              </a:rPr>
              <a:t>America: </a:t>
            </a:r>
          </a:p>
          <a:p>
            <a:endParaRPr lang="en-US" sz="2400" dirty="0" smtClean="0">
              <a:latin typeface="Berlin Sans FB" pitchFamily="34" charset="0"/>
            </a:endParaRPr>
          </a:p>
          <a:p>
            <a:r>
              <a:rPr lang="en-US" sz="2400" dirty="0" smtClean="0">
                <a:latin typeface="Berlin Sans FB" pitchFamily="34" charset="0"/>
              </a:rPr>
              <a:t>Today</a:t>
            </a:r>
            <a:r>
              <a:rPr lang="en-US" sz="2400" dirty="0">
                <a:latin typeface="Berlin Sans FB" pitchFamily="34" charset="0"/>
              </a:rPr>
              <a:t>, people of Hispanic </a:t>
            </a:r>
            <a:r>
              <a:rPr lang="en-US" sz="2400" dirty="0" smtClean="0">
                <a:latin typeface="Berlin Sans FB" pitchFamily="34" charset="0"/>
              </a:rPr>
              <a:t>descents </a:t>
            </a:r>
            <a:r>
              <a:rPr lang="en-US" sz="2400" dirty="0">
                <a:latin typeface="Berlin Sans FB" pitchFamily="34" charset="0"/>
              </a:rPr>
              <a:t>make up about 23% of the US </a:t>
            </a:r>
            <a:r>
              <a:rPr lang="en-US" sz="2400" dirty="0" smtClean="0">
                <a:latin typeface="Berlin Sans FB" pitchFamily="34" charset="0"/>
              </a:rPr>
              <a:t>population. This is approximately </a:t>
            </a:r>
            <a:r>
              <a:rPr lang="en-US" sz="2400" dirty="0">
                <a:latin typeface="Berlin Sans FB" pitchFamily="34" charset="0"/>
              </a:rPr>
              <a:t>9.6 </a:t>
            </a:r>
            <a:r>
              <a:rPr lang="en-US" sz="2400" dirty="0" smtClean="0">
                <a:latin typeface="Berlin Sans FB" pitchFamily="34" charset="0"/>
              </a:rPr>
              <a:t>million people. </a:t>
            </a:r>
            <a:r>
              <a:rPr lang="en-US" sz="2400" dirty="0">
                <a:latin typeface="Berlin Sans FB" pitchFamily="34" charset="0"/>
              </a:rPr>
              <a:t>From </a:t>
            </a:r>
            <a:r>
              <a:rPr lang="en-US" sz="2400" dirty="0" smtClean="0">
                <a:latin typeface="Berlin Sans FB" pitchFamily="34" charset="0"/>
              </a:rPr>
              <a:t>1970 - 2007</a:t>
            </a:r>
            <a:r>
              <a:rPr lang="en-US" sz="2400" dirty="0">
                <a:latin typeface="Berlin Sans FB" pitchFamily="34" charset="0"/>
              </a:rPr>
              <a:t>, more than 10 million Mexicans migrated to the States in search of better wages. </a:t>
            </a:r>
            <a:r>
              <a:rPr lang="en-US" sz="2400" dirty="0" smtClean="0">
                <a:latin typeface="Berlin Sans FB" pitchFamily="34" charset="0"/>
              </a:rPr>
              <a:t>People also migrated </a:t>
            </a:r>
            <a:r>
              <a:rPr lang="en-US" sz="2400" dirty="0">
                <a:latin typeface="Berlin Sans FB" pitchFamily="34" charset="0"/>
              </a:rPr>
              <a:t>in search of educational opportunity, which </a:t>
            </a:r>
            <a:r>
              <a:rPr lang="en-US" sz="2400" dirty="0" smtClean="0">
                <a:latin typeface="Berlin Sans FB" pitchFamily="34" charset="0"/>
              </a:rPr>
              <a:t>lead </a:t>
            </a:r>
            <a:r>
              <a:rPr lang="en-US" sz="2400" dirty="0">
                <a:latin typeface="Berlin Sans FB" pitchFamily="34" charset="0"/>
              </a:rPr>
              <a:t>to better </a:t>
            </a:r>
            <a:r>
              <a:rPr lang="en-US" sz="2400" dirty="0" smtClean="0">
                <a:latin typeface="Berlin Sans FB" pitchFamily="34" charset="0"/>
              </a:rPr>
              <a:t>economic opportunities.</a:t>
            </a:r>
          </a:p>
          <a:p>
            <a:endParaRPr lang="en-US" sz="2400" dirty="0" smtClean="0">
              <a:latin typeface="Berlin Sans FB" pitchFamily="34" charset="0"/>
            </a:endParaRPr>
          </a:p>
          <a:p>
            <a:r>
              <a:rPr lang="en-US" sz="2400" dirty="0" smtClean="0">
                <a:latin typeface="Berlin Sans FB" pitchFamily="34" charset="0"/>
              </a:rPr>
              <a:t>People still immigrate for other reasons; whether for political reasons or against their will. Economic opportunity is still the dominant reason.  </a:t>
            </a:r>
            <a:endParaRPr lang="en-US" sz="2400" dirty="0">
              <a:latin typeface="Berlin Sans FB" pitchFamily="34" charset="0"/>
            </a:endParaRPr>
          </a:p>
          <a:p>
            <a:endParaRPr lang="en-US" dirty="0" smtClean="0"/>
          </a:p>
          <a:p>
            <a:endParaRPr lang="en-US" dirty="0"/>
          </a:p>
        </p:txBody>
      </p:sp>
    </p:spTree>
    <p:extLst>
      <p:ext uri="{BB962C8B-B14F-4D97-AF65-F5344CB8AC3E}">
        <p14:creationId xmlns:p14="http://schemas.microsoft.com/office/powerpoint/2010/main" xmlns="" val="651679757"/>
      </p:ext>
    </p:extLst>
  </p:cSld>
  <p:clrMapOvr>
    <a:masterClrMapping/>
  </p:clrMapOvr>
  <p:transition>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8686800" cy="838200"/>
          </a:xfrm>
        </p:spPr>
        <p:txBody>
          <a:bodyPr/>
          <a:lstStyle/>
          <a:p>
            <a:r>
              <a:rPr lang="en-US" dirty="0" smtClean="0"/>
              <a:t>Closing - Conclusion</a:t>
            </a:r>
            <a:endParaRPr lang="en-US" dirty="0"/>
          </a:p>
        </p:txBody>
      </p:sp>
      <p:sp>
        <p:nvSpPr>
          <p:cNvPr id="2" name="Content Placeholder 1"/>
          <p:cNvSpPr>
            <a:spLocks noGrp="1"/>
          </p:cNvSpPr>
          <p:nvPr>
            <p:ph idx="1"/>
          </p:nvPr>
        </p:nvSpPr>
        <p:spPr>
          <a:xfrm>
            <a:off x="0" y="1066800"/>
            <a:ext cx="9144000" cy="2590800"/>
          </a:xfrm>
        </p:spPr>
        <p:txBody>
          <a:bodyPr>
            <a:normAutofit/>
          </a:bodyPr>
          <a:lstStyle/>
          <a:p>
            <a:pPr>
              <a:buNone/>
            </a:pPr>
            <a:r>
              <a:rPr lang="en-US" sz="1800" dirty="0" smtClean="0">
                <a:latin typeface="Baskerville Old Face" pitchFamily="18" charset="0"/>
              </a:rPr>
              <a:t>		The motivations for immigration have changed over time. In the past, people came in pursuit of greater religious freedom which goes along with the Puritans and Pilgrims. Many Africans were forcibly introduced to the States and enslaved.  The mid-19</a:t>
            </a:r>
            <a:r>
              <a:rPr lang="en-US" sz="1800" baseline="30000" dirty="0" smtClean="0">
                <a:latin typeface="Baskerville Old Face" pitchFamily="18" charset="0"/>
              </a:rPr>
              <a:t>th</a:t>
            </a:r>
            <a:r>
              <a:rPr lang="en-US" sz="1800" dirty="0" smtClean="0">
                <a:latin typeface="Baskerville Old Face" pitchFamily="18" charset="0"/>
              </a:rPr>
              <a:t> century also saw a great number of immigrants from Western Europe. All these individuals came in search of better economic opportunity and to escape from poverty.  In recent years, the largest wave of immigrants have come from Latin American countries. These people came in search of better economic opportunity.  While there are other reasons for migration today, we still believe that economic opportunity constitutes the greater theme in immigration today.</a:t>
            </a:r>
          </a:p>
        </p:txBody>
      </p:sp>
      <p:sp>
        <p:nvSpPr>
          <p:cNvPr id="4" name="TextBox 3"/>
          <p:cNvSpPr txBox="1"/>
          <p:nvPr/>
        </p:nvSpPr>
        <p:spPr>
          <a:xfrm>
            <a:off x="228600" y="3441680"/>
            <a:ext cx="8001000" cy="2677656"/>
          </a:xfrm>
          <a:prstGeom prst="rect">
            <a:avLst/>
          </a:prstGeom>
          <a:noFill/>
        </p:spPr>
        <p:txBody>
          <a:bodyPr wrap="square" rtlCol="0">
            <a:spAutoFit/>
          </a:bodyPr>
          <a:lstStyle/>
          <a:p>
            <a:r>
              <a:rPr lang="en-US" sz="2500" b="1" u="sng" dirty="0" smtClean="0">
                <a:latin typeface="Agency FB" pitchFamily="34" charset="0"/>
              </a:rPr>
              <a:t>DISCUSSION: </a:t>
            </a:r>
          </a:p>
          <a:p>
            <a:endParaRPr lang="en-US" sz="2500" b="1" dirty="0" smtClean="0">
              <a:latin typeface="Agency FB" pitchFamily="34" charset="0"/>
            </a:endParaRPr>
          </a:p>
          <a:p>
            <a:r>
              <a:rPr lang="en-US" sz="2500" b="1" dirty="0" smtClean="0">
                <a:latin typeface="Agency FB" pitchFamily="34" charset="0"/>
              </a:rPr>
              <a:t>What </a:t>
            </a:r>
            <a:r>
              <a:rPr lang="en-US" sz="2500" b="1" dirty="0" smtClean="0">
                <a:latin typeface="Agency FB" pitchFamily="34" charset="0"/>
              </a:rPr>
              <a:t>do you think “Future Motivations” for immigration will be?</a:t>
            </a:r>
            <a:endParaRPr lang="en-US" sz="2500" dirty="0" smtClean="0">
              <a:latin typeface="Agency FB" pitchFamily="34" charset="0"/>
            </a:endParaRPr>
          </a:p>
          <a:p>
            <a:endParaRPr lang="en-US" sz="2500" dirty="0" smtClean="0">
              <a:latin typeface="Agency FB" pitchFamily="34" charset="0"/>
            </a:endParaRPr>
          </a:p>
          <a:p>
            <a:r>
              <a:rPr lang="en-US" sz="2500" b="1" dirty="0" smtClean="0">
                <a:latin typeface="Agency FB" pitchFamily="34" charset="0"/>
              </a:rPr>
              <a:t>Why is it important to think about past and present motivations for immigration?</a:t>
            </a:r>
            <a:endParaRPr lang="en-US" sz="2500" dirty="0" smtClean="0">
              <a:latin typeface="Agency FB" pitchFamily="34" charset="0"/>
            </a:endParaRPr>
          </a:p>
          <a:p>
            <a:endParaRPr lang="en-US" dirty="0">
              <a:latin typeface="Agency FB" pitchFamily="34" charset="0"/>
            </a:endParaRPr>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5181600" cy="1399032"/>
          </a:xfrm>
        </p:spPr>
        <p:txBody>
          <a:bodyPr/>
          <a:lstStyle/>
          <a:p>
            <a:r>
              <a:rPr lang="en-US" sz="6000" b="1" dirty="0" smtClean="0">
                <a:latin typeface="Bauhaus 93" pitchFamily="82" charset="0"/>
              </a:rPr>
              <a:t>Resources:</a:t>
            </a:r>
            <a:endParaRPr lang="en-US" sz="6000" b="1" dirty="0">
              <a:latin typeface="Bauhaus 93" pitchFamily="82" charset="0"/>
            </a:endParaRPr>
          </a:p>
        </p:txBody>
      </p:sp>
      <p:sp>
        <p:nvSpPr>
          <p:cNvPr id="2" name="Content Placeholder 1"/>
          <p:cNvSpPr>
            <a:spLocks noGrp="1"/>
          </p:cNvSpPr>
          <p:nvPr>
            <p:ph idx="1"/>
          </p:nvPr>
        </p:nvSpPr>
        <p:spPr>
          <a:xfrm>
            <a:off x="381000" y="1219200"/>
            <a:ext cx="8229600" cy="4572000"/>
          </a:xfrm>
        </p:spPr>
        <p:txBody>
          <a:bodyPr>
            <a:normAutofit fontScale="92500"/>
          </a:bodyPr>
          <a:lstStyle/>
          <a:p>
            <a:pPr>
              <a:lnSpc>
                <a:spcPct val="200000"/>
              </a:lnSpc>
            </a:pPr>
            <a:r>
              <a:rPr lang="en-US" b="1" dirty="0">
                <a:latin typeface="Berlin Sans FB" pitchFamily="34" charset="0"/>
                <a:hlinkClick r:id="rId2"/>
              </a:rPr>
              <a:t>http://</a:t>
            </a:r>
            <a:r>
              <a:rPr lang="en-US" b="1" dirty="0" smtClean="0">
                <a:latin typeface="Berlin Sans FB" pitchFamily="34" charset="0"/>
                <a:hlinkClick r:id="rId2"/>
              </a:rPr>
              <a:t>island-memories.tripod.com/id1.html</a:t>
            </a:r>
            <a:endParaRPr lang="en-US" b="1" dirty="0" smtClean="0">
              <a:latin typeface="Berlin Sans FB" pitchFamily="34" charset="0"/>
            </a:endParaRPr>
          </a:p>
          <a:p>
            <a:pPr>
              <a:lnSpc>
                <a:spcPct val="200000"/>
              </a:lnSpc>
            </a:pPr>
            <a:r>
              <a:rPr lang="en-US" b="1" dirty="0">
                <a:latin typeface="Berlin Sans FB" pitchFamily="34" charset="0"/>
                <a:hlinkClick r:id="rId3"/>
              </a:rPr>
              <a:t>http://</a:t>
            </a:r>
            <a:r>
              <a:rPr lang="en-US" b="1" dirty="0" smtClean="0">
                <a:latin typeface="Berlin Sans FB" pitchFamily="34" charset="0"/>
                <a:hlinkClick r:id="rId3"/>
              </a:rPr>
              <a:t>www.npr.org/templates/story/story.php?storyId=128873444</a:t>
            </a:r>
            <a:endParaRPr lang="en-US" b="1" dirty="0" smtClean="0">
              <a:latin typeface="Berlin Sans FB" pitchFamily="34" charset="0"/>
            </a:endParaRPr>
          </a:p>
          <a:p>
            <a:r>
              <a:rPr lang="en-US" b="1" dirty="0" smtClean="0">
                <a:latin typeface="Berlin Sans FB" pitchFamily="34" charset="0"/>
                <a:hlinkClick r:id="rId4"/>
              </a:rPr>
              <a:t>http://online.wsj.com/article/SB10001424052970203554104577000263988738328.html?mod=googlenews_wsj</a:t>
            </a:r>
            <a:endParaRPr lang="en-US" b="1" dirty="0">
              <a:latin typeface="Berlin Sans FB" pitchFamily="34" charset="0"/>
            </a:endParaRPr>
          </a:p>
        </p:txBody>
      </p:sp>
    </p:spTree>
    <p:extLst>
      <p:ext uri="{BB962C8B-B14F-4D97-AF65-F5344CB8AC3E}">
        <p14:creationId xmlns:p14="http://schemas.microsoft.com/office/powerpoint/2010/main" xmlns="" val="3056959875"/>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theme/_rels/them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image" Target="../media/image9.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5.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7.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1796</TotalTime>
  <Words>303</Words>
  <Application>Microsoft Office PowerPoint</Application>
  <PresentationFormat>On-screen Show (4:3)</PresentationFormat>
  <Paragraphs>164</Paragraphs>
  <Slides>9</Slides>
  <Notes>1</Notes>
  <HiddenSlides>0</HiddenSlides>
  <MMClips>0</MMClips>
  <ScaleCrop>false</ScaleCrop>
  <HeadingPairs>
    <vt:vector size="4" baseType="variant">
      <vt:variant>
        <vt:lpstr>Theme</vt:lpstr>
      </vt:variant>
      <vt:variant>
        <vt:i4>8</vt:i4>
      </vt:variant>
      <vt:variant>
        <vt:lpstr>Slide Titles</vt:lpstr>
      </vt:variant>
      <vt:variant>
        <vt:i4>9</vt:i4>
      </vt:variant>
    </vt:vector>
  </HeadingPairs>
  <TitlesOfParts>
    <vt:vector size="17" baseType="lpstr">
      <vt:lpstr>Equity</vt:lpstr>
      <vt:lpstr>Concourse</vt:lpstr>
      <vt:lpstr>Civic</vt:lpstr>
      <vt:lpstr>Verve</vt:lpstr>
      <vt:lpstr>Flow</vt:lpstr>
      <vt:lpstr>Paper</vt:lpstr>
      <vt:lpstr>Trek</vt:lpstr>
      <vt:lpstr>Office Theme</vt:lpstr>
      <vt:lpstr>Past and Present Motivations for Immigration</vt:lpstr>
      <vt:lpstr>Why do people immigrate to America?</vt:lpstr>
      <vt:lpstr>Motivations for immigration</vt:lpstr>
      <vt:lpstr>The Past – Present</vt:lpstr>
      <vt:lpstr>1850 to 2009 Population of Foreign in US</vt:lpstr>
      <vt:lpstr>The Past</vt:lpstr>
      <vt:lpstr>The Present </vt:lpstr>
      <vt:lpstr>Closing - Conclusion</vt:lpstr>
      <vt:lpstr>Resources:</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Past and Present Motivations for Immigration</dc:title>
  <dc:creator>Tang</dc:creator>
  <cp:lastModifiedBy>mahn</cp:lastModifiedBy>
  <cp:revision>27</cp:revision>
  <dcterms:created xsi:type="dcterms:W3CDTF">2011-10-26T22:04:39Z</dcterms:created>
  <dcterms:modified xsi:type="dcterms:W3CDTF">2011-10-29T22:25:39Z</dcterms:modified>
</cp:coreProperties>
</file>